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4" r:id="rId1"/>
  </p:sldMasterIdLst>
  <p:notesMasterIdLst>
    <p:notesMasterId r:id="rId11"/>
  </p:notesMasterIdLst>
  <p:sldIdLst>
    <p:sldId id="256" r:id="rId2"/>
    <p:sldId id="258" r:id="rId3"/>
    <p:sldId id="262" r:id="rId4"/>
    <p:sldId id="263" r:id="rId5"/>
    <p:sldId id="259" r:id="rId6"/>
    <p:sldId id="260" r:id="rId7"/>
    <p:sldId id="264" r:id="rId8"/>
    <p:sldId id="257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94660"/>
  </p:normalViewPr>
  <p:slideViewPr>
    <p:cSldViewPr snapToGrid="0">
      <p:cViewPr>
        <p:scale>
          <a:sx n="70" d="100"/>
          <a:sy n="70" d="100"/>
        </p:scale>
        <p:origin x="678" y="72"/>
      </p:cViewPr>
      <p:guideLst/>
    </p:cSldViewPr>
  </p:slideViewPr>
  <p:notesTextViewPr>
    <p:cViewPr>
      <p:scale>
        <a:sx n="33" d="100"/>
        <a:sy n="33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58F0F-8FD5-432A-8686-B33ECD0651B3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5A00A-379C-433B-8825-D57C4CD0A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66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5A00A-379C-433B-8825-D57C4CD0A5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99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6C6B-E4F3-401C-A8AD-954ADF3AC1F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0EA76-57B3-4A71-AE6A-174A7D9F010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632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6C6B-E4F3-401C-A8AD-954ADF3AC1F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0EA76-57B3-4A71-AE6A-174A7D9F0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67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6C6B-E4F3-401C-A8AD-954ADF3AC1F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0EA76-57B3-4A71-AE6A-174A7D9F0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06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6C6B-E4F3-401C-A8AD-954ADF3AC1F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0EA76-57B3-4A71-AE6A-174A7D9F010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1088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6C6B-E4F3-401C-A8AD-954ADF3AC1F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0EA76-57B3-4A71-AE6A-174A7D9F0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243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6C6B-E4F3-401C-A8AD-954ADF3AC1F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0EA76-57B3-4A71-AE6A-174A7D9F010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57586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6C6B-E4F3-401C-A8AD-954ADF3AC1F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0EA76-57B3-4A71-AE6A-174A7D9F0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89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6C6B-E4F3-401C-A8AD-954ADF3AC1F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0EA76-57B3-4A71-AE6A-174A7D9F0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71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6C6B-E4F3-401C-A8AD-954ADF3AC1F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0EA76-57B3-4A71-AE6A-174A7D9F0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74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6C6B-E4F3-401C-A8AD-954ADF3AC1F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0EA76-57B3-4A71-AE6A-174A7D9F0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99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6C6B-E4F3-401C-A8AD-954ADF3AC1F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0EA76-57B3-4A71-AE6A-174A7D9F0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12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6C6B-E4F3-401C-A8AD-954ADF3AC1F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0EA76-57B3-4A71-AE6A-174A7D9F0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378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6C6B-E4F3-401C-A8AD-954ADF3AC1F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0EA76-57B3-4A71-AE6A-174A7D9F0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835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6C6B-E4F3-401C-A8AD-954ADF3AC1F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0EA76-57B3-4A71-AE6A-174A7D9F0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69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6C6B-E4F3-401C-A8AD-954ADF3AC1F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0EA76-57B3-4A71-AE6A-174A7D9F0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88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6C6B-E4F3-401C-A8AD-954ADF3AC1F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0EA76-57B3-4A71-AE6A-174A7D9F0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22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6C6B-E4F3-401C-A8AD-954ADF3AC1F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0EA76-57B3-4A71-AE6A-174A7D9F0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05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31B6C6B-E4F3-401C-A8AD-954ADF3AC1F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A30EA76-57B3-4A71-AE6A-174A7D9F0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943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</p:sldLayoutIdLst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53785" y="408800"/>
            <a:ext cx="3038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AAGS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61712" y="1032089"/>
            <a:ext cx="3630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 Black" panose="020B0A04020102020204" pitchFamily="34" charset="0"/>
              </a:rPr>
              <a:t>Lets Green IT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468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415" y="863221"/>
            <a:ext cx="11505062" cy="2494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A price tag can’t be put over a farmer’s smile but we certainly do help put one on their tired faces…..</a:t>
            </a:r>
            <a:endParaRPr lang="en-US" sz="3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529" y="2879676"/>
            <a:ext cx="5454964" cy="36366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5652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4" y="3710144"/>
            <a:ext cx="5327946" cy="28155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729" y="453883"/>
            <a:ext cx="2143125" cy="21431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9489" y="392420"/>
            <a:ext cx="5795889" cy="228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9" y="452078"/>
            <a:ext cx="6238875" cy="2286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112077" y="3779407"/>
            <a:ext cx="4462818" cy="26770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315" y="4373084"/>
            <a:ext cx="3310341" cy="148965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28926" y="2797736"/>
            <a:ext cx="6482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Industrial Analysis</a:t>
            </a:r>
            <a:endParaRPr lang="en-US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700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0" b="93793" l="0" r="968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15"/>
          <a:stretch/>
        </p:blipFill>
        <p:spPr>
          <a:xfrm>
            <a:off x="0" y="999698"/>
            <a:ext cx="3176283" cy="335393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30" b="20556" l="55216" r="786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564" y="423079"/>
            <a:ext cx="6026150" cy="68580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047164" y="1610435"/>
            <a:ext cx="218364" cy="16377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76283" y="1389487"/>
            <a:ext cx="79020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Arial Black" panose="020B0A04020102020204" pitchFamily="34" charset="0"/>
              </a:rPr>
              <a:t>PROBLEM STATEMENTS</a:t>
            </a:r>
            <a:endParaRPr lang="en-US" sz="4400" dirty="0">
              <a:latin typeface="Arial Black" panose="020B0A04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88141" y="2932365"/>
            <a:ext cx="1044053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Arial Rounded MT Bold" panose="020F0704030504030204" pitchFamily="34" charset="0"/>
              </a:rPr>
              <a:t>-) Cost</a:t>
            </a:r>
          </a:p>
          <a:p>
            <a:r>
              <a:rPr lang="en-US" sz="4400" dirty="0" smtClean="0">
                <a:latin typeface="Arial Rounded MT Bold" panose="020F0704030504030204" pitchFamily="34" charset="0"/>
              </a:rPr>
              <a:t>-) Usability</a:t>
            </a:r>
          </a:p>
          <a:p>
            <a:r>
              <a:rPr lang="en-US" sz="4400" dirty="0" smtClean="0">
                <a:latin typeface="Arial Rounded MT Bold" panose="020F0704030504030204" pitchFamily="34" charset="0"/>
              </a:rPr>
              <a:t>-) Maintenance</a:t>
            </a:r>
          </a:p>
          <a:p>
            <a:r>
              <a:rPr lang="en-US" sz="4400" dirty="0" smtClean="0">
                <a:latin typeface="Arial Rounded MT Bold" panose="020F0704030504030204" pitchFamily="34" charset="0"/>
              </a:rPr>
              <a:t>-) Stubborn Farmers Refusing Change</a:t>
            </a:r>
            <a:endParaRPr lang="en-US" sz="4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7382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235" y="639044"/>
            <a:ext cx="10029281" cy="1507067"/>
          </a:xfrm>
        </p:spPr>
        <p:txBody>
          <a:bodyPr/>
          <a:lstStyle/>
          <a:p>
            <a:r>
              <a:rPr lang="en-US" b="1" dirty="0" smtClean="0"/>
              <a:t>OUR IDEA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8235" y="2023281"/>
            <a:ext cx="9892803" cy="402267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Some </a:t>
            </a:r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of the features included in our current prototype include</a:t>
            </a:r>
            <a:r>
              <a:rPr lang="en-US" sz="32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:</a:t>
            </a:r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 </a:t>
            </a:r>
          </a:p>
          <a:p>
            <a:pPr lvl="0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Dynamic </a:t>
            </a:r>
            <a:r>
              <a:rPr lang="en-US" sz="32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Watering</a:t>
            </a:r>
            <a:endParaRPr lang="en-US" sz="3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lvl="0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Automated </a:t>
            </a:r>
            <a:r>
              <a:rPr lang="en-US" sz="32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Pesticide</a:t>
            </a:r>
            <a:endParaRPr lang="en-US" sz="3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lvl="0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Silo </a:t>
            </a:r>
            <a:r>
              <a:rPr lang="en-US" sz="32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Monitor</a:t>
            </a:r>
            <a:endParaRPr lang="en-US" sz="3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lvl="0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Water Tank </a:t>
            </a:r>
            <a:r>
              <a:rPr lang="en-US" sz="32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Monitor</a:t>
            </a:r>
            <a:endParaRPr lang="en-US" sz="3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lvl="0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Electric Fence </a:t>
            </a:r>
            <a:r>
              <a:rPr lang="en-US" sz="32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Control</a:t>
            </a:r>
            <a:endParaRPr lang="en-US" sz="3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lvl="0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Humidity and </a:t>
            </a:r>
            <a:r>
              <a:rPr lang="en-US" sz="32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Temperature</a:t>
            </a:r>
            <a:endParaRPr lang="en-US" sz="3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lvl="0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Suggestions of Which Crop to Plant and When and in What </a:t>
            </a:r>
            <a:r>
              <a:rPr lang="en-US" sz="32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Quantities </a:t>
            </a:r>
            <a:endParaRPr lang="en-US" sz="3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92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887" y="286852"/>
            <a:ext cx="7176898" cy="1149194"/>
          </a:xfrm>
        </p:spPr>
        <p:txBody>
          <a:bodyPr>
            <a:normAutofit/>
          </a:bodyPr>
          <a:lstStyle/>
          <a:p>
            <a:r>
              <a:rPr lang="en-US" b="1" dirty="0" smtClean="0"/>
              <a:t>Price of production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2700" y="1436046"/>
            <a:ext cx="10930033" cy="46508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-)Ultrasonic For </a:t>
            </a:r>
            <a:r>
              <a:rPr lang="en-US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T</a:t>
            </a:r>
            <a:r>
              <a:rPr lang="en-U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ank- Rs.500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-) </a:t>
            </a:r>
            <a:r>
              <a:rPr lang="en-U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dht22- </a:t>
            </a:r>
            <a:r>
              <a:rPr lang="en-US" sz="2400" dirty="0" err="1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Rs</a:t>
            </a:r>
            <a:r>
              <a:rPr lang="en-U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. 350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-) Ultrasonic Sensor For Silo- </a:t>
            </a:r>
            <a:r>
              <a:rPr lang="en-US" sz="2400" dirty="0" err="1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Rs</a:t>
            </a:r>
            <a:r>
              <a:rPr lang="en-U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. 2500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-)</a:t>
            </a:r>
            <a:r>
              <a:rPr lang="en-US" sz="2400" dirty="0" err="1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Agrifence</a:t>
            </a:r>
            <a:r>
              <a:rPr lang="en-U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- </a:t>
            </a:r>
            <a:r>
              <a:rPr lang="en-US" sz="2400" dirty="0" err="1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Rs</a:t>
            </a:r>
            <a:r>
              <a:rPr lang="en-U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. 1700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-) Soil </a:t>
            </a:r>
            <a:r>
              <a:rPr lang="en-US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moisture </a:t>
            </a:r>
            <a:r>
              <a:rPr lang="en-U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detector- </a:t>
            </a:r>
            <a:r>
              <a:rPr lang="en-US" sz="2400" dirty="0" err="1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Rs</a:t>
            </a:r>
            <a:r>
              <a:rPr lang="en-U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. 500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-)</a:t>
            </a:r>
            <a:r>
              <a:rPr lang="en-US" sz="2400" dirty="0" err="1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Wemos</a:t>
            </a:r>
            <a:r>
              <a:rPr lang="en-U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 D1- </a:t>
            </a:r>
            <a:r>
              <a:rPr lang="en-US" sz="2400" dirty="0" err="1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Rs</a:t>
            </a:r>
            <a:r>
              <a:rPr lang="en-U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. 350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-)Wiring- </a:t>
            </a:r>
            <a:r>
              <a:rPr lang="en-US" sz="2400" dirty="0" err="1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Rs</a:t>
            </a:r>
            <a:r>
              <a:rPr lang="en-U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. 100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-)Relay </a:t>
            </a:r>
            <a:r>
              <a:rPr lang="en-US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4 Channel </a:t>
            </a:r>
            <a:r>
              <a:rPr lang="en-U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– </a:t>
            </a:r>
            <a:r>
              <a:rPr lang="en-US" sz="2400" dirty="0" err="1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Rs</a:t>
            </a:r>
            <a:r>
              <a:rPr lang="en-U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. 250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Our Estimated Price For The Whole Kit: </a:t>
            </a:r>
            <a:r>
              <a:rPr lang="en-US" sz="2400" dirty="0" err="1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Rs</a:t>
            </a:r>
            <a:r>
              <a:rPr lang="en-US" sz="24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. 6,250/- only.</a:t>
            </a: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605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4521" y="382137"/>
            <a:ext cx="8534400" cy="1507067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Arial Black" panose="020B0A04020102020204" pitchFamily="34" charset="0"/>
              </a:rPr>
              <a:t>Revenue Model</a:t>
            </a:r>
            <a:endParaRPr lang="en-US" sz="4000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777" y="1889204"/>
            <a:ext cx="10820852" cy="46646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en-US" sz="3200" b="1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 Farming as a Service Model:</a:t>
            </a:r>
          </a:p>
          <a:p>
            <a:pPr marL="0" indent="0">
              <a:buNone/>
            </a:pPr>
            <a:endParaRPr lang="en-US" sz="3200" b="1" dirty="0" smtClean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Rs</a:t>
            </a:r>
            <a:r>
              <a:rPr lang="en-US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. 8,000 for 1 year and </a:t>
            </a: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50 per year for the following years .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This ensures a steady flow of revenue. Our plan is to sell approximately 2,000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u</a:t>
            </a:r>
            <a:r>
              <a:rPr lang="en-US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nits per year ensuring a rough revenue of around </a:t>
            </a:r>
            <a:r>
              <a:rPr lang="en-US" dirty="0" err="1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Rs</a:t>
            </a:r>
            <a:r>
              <a:rPr lang="en-US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. 1,000 per device.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193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6638" y="371395"/>
            <a:ext cx="8534400" cy="1507067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Potential Markets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5530" y="1546758"/>
            <a:ext cx="10083874" cy="4620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-&gt; Organic farmers 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-&gt; Nurseries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-&gt;</a:t>
            </a:r>
            <a:r>
              <a:rPr lang="en-US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6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Horticulture 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-&gt; Medium </a:t>
            </a:r>
            <a:r>
              <a:rPr lang="en-US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scale </a:t>
            </a:r>
            <a:r>
              <a:rPr lang="en-US" sz="36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farmers </a:t>
            </a:r>
            <a:r>
              <a:rPr lang="en-US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looking for </a:t>
            </a:r>
            <a:r>
              <a:rPr lang="en-US" sz="36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expansion</a:t>
            </a:r>
            <a:endParaRPr lang="en-US" sz="3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5823">
            <a:off x="9540595" y="811784"/>
            <a:ext cx="897338" cy="897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5823">
            <a:off x="10032932" y="928683"/>
            <a:ext cx="897338" cy="897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5823">
            <a:off x="10085204" y="5582389"/>
            <a:ext cx="897338" cy="897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5823">
            <a:off x="9709935" y="5436993"/>
            <a:ext cx="897338" cy="89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98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872" y="1457528"/>
            <a:ext cx="10493304" cy="4479248"/>
          </a:xfrm>
        </p:spPr>
        <p:txBody>
          <a:bodyPr/>
          <a:lstStyle/>
          <a:p>
            <a:r>
              <a:rPr lang="en-US" dirty="0" smtClean="0"/>
              <a:t>       That’s our business model folks! 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               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5715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154</TotalTime>
  <Words>198</Words>
  <Application>Microsoft Office PowerPoint</Application>
  <PresentationFormat>Widescreen</PresentationFormat>
  <Paragraphs>44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 Black</vt:lpstr>
      <vt:lpstr>Arial Rounded MT Bold</vt:lpstr>
      <vt:lpstr>Calibri</vt:lpstr>
      <vt:lpstr>Century Gothic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OUR IDEA</vt:lpstr>
      <vt:lpstr>Price of production</vt:lpstr>
      <vt:lpstr>Revenue Model</vt:lpstr>
      <vt:lpstr>Potential Markets</vt:lpstr>
      <vt:lpstr>       That’s our business model folks!                        Any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Akshat Gupta</dc:creator>
  <cp:lastModifiedBy>Akshat Gupta</cp:lastModifiedBy>
  <cp:revision>15</cp:revision>
  <dcterms:created xsi:type="dcterms:W3CDTF">2018-10-28T10:03:30Z</dcterms:created>
  <dcterms:modified xsi:type="dcterms:W3CDTF">2018-10-28T12:42:47Z</dcterms:modified>
</cp:coreProperties>
</file>